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essuno stile, nessuna grigli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236" y="242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14/04/2021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14/04/2021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14/04/2021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14/04/2021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14/04/2021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14/04/2021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14/04/2021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14/04/2021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14/04/2021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14/04/2021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14/04/2021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6055F8-1D02-4417-9241-55C834FD9970}" type="datetimeFigureOut">
              <a:rPr lang="it-IT" smtClean="0"/>
              <a:pPr/>
              <a:t>14/04/2021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42900" y="179512"/>
            <a:ext cx="6172200" cy="432048"/>
          </a:xfrm>
        </p:spPr>
        <p:txBody>
          <a:bodyPr>
            <a:noAutofit/>
          </a:bodyPr>
          <a:lstStyle/>
          <a:p>
            <a:r>
              <a:rPr lang="it-IT" sz="3200" b="1" dirty="0" smtClean="0">
                <a:solidFill>
                  <a:srgbClr val="FF0000"/>
                </a:solidFill>
              </a:rPr>
              <a:t>UNITI A GESU’</a:t>
            </a:r>
            <a:endParaRPr lang="it-IT" sz="3200" b="1" dirty="0">
              <a:solidFill>
                <a:srgbClr val="FF0000"/>
              </a:solidFill>
            </a:endParaRPr>
          </a:p>
        </p:txBody>
      </p:sp>
      <p:pic>
        <p:nvPicPr>
          <p:cNvPr id="1026" name="Picture 2" descr="C:\Users\Utente\Desktop\unname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2656" y="827584"/>
            <a:ext cx="2736304" cy="2375076"/>
          </a:xfrm>
          <a:prstGeom prst="rect">
            <a:avLst/>
          </a:prstGeom>
          <a:noFill/>
        </p:spPr>
      </p:pic>
      <p:sp>
        <p:nvSpPr>
          <p:cNvPr id="4" name="Rettangolo 3"/>
          <p:cNvSpPr/>
          <p:nvPr/>
        </p:nvSpPr>
        <p:spPr>
          <a:xfrm>
            <a:off x="3212976" y="827584"/>
            <a:ext cx="3384376" cy="2376264"/>
          </a:xfrm>
          <a:prstGeom prst="rect">
            <a:avLst/>
          </a:prstGeom>
          <a:solidFill>
            <a:schemeClr val="bg1"/>
          </a:solidFill>
          <a:ln w="190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1400" dirty="0" smtClean="0">
                <a:solidFill>
                  <a:schemeClr val="tx1"/>
                </a:solidFill>
              </a:rPr>
              <a:t>Questa domenica Gesù ci parla della pianta della vite e dei suoi rami, i tralci. Ci dice che se il tralcio non è unito alla pianta, da solo non può dare frutto, secca e muore. Se invece resta unito alla pianta, riceve il giusto nutrimento e porta molto frutto.</a:t>
            </a:r>
          </a:p>
          <a:p>
            <a:r>
              <a:rPr lang="it-IT" sz="1400" dirty="0" smtClean="0">
                <a:solidFill>
                  <a:schemeClr val="tx1"/>
                </a:solidFill>
              </a:rPr>
              <a:t>Gesù afferma che la vite è proprio Lui, mentre i tralci siamo noi.</a:t>
            </a:r>
          </a:p>
          <a:p>
            <a:endParaRPr lang="it-IT" sz="1400" dirty="0" smtClean="0">
              <a:solidFill>
                <a:schemeClr val="tx1"/>
              </a:solidFill>
            </a:endParaRPr>
          </a:p>
          <a:p>
            <a:pPr algn="ctr"/>
            <a:r>
              <a:rPr lang="it-IT" sz="1400" b="1" dirty="0" smtClean="0">
                <a:solidFill>
                  <a:srgbClr val="7030A0"/>
                </a:solidFill>
              </a:rPr>
              <a:t>Cosa vuole farci capire Gesù?</a:t>
            </a:r>
          </a:p>
        </p:txBody>
      </p:sp>
      <p:sp>
        <p:nvSpPr>
          <p:cNvPr id="5" name="Rettangolo 4"/>
          <p:cNvSpPr/>
          <p:nvPr/>
        </p:nvSpPr>
        <p:spPr>
          <a:xfrm>
            <a:off x="332656" y="3275856"/>
            <a:ext cx="6336704" cy="199452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1400" dirty="0" smtClean="0">
                <a:solidFill>
                  <a:schemeClr val="tx1"/>
                </a:solidFill>
              </a:rPr>
              <a:t>Da sempre Dio Padre ha pensato a noi, ci ha amati e ha voluto che fossimo uniti al Figlio Suo, donandoci il Suo Spirito. Con il Battesimo siamo diventati tralci attaccati alla vite che è Gesù, da cui riceviamo la linfa per vivere e portare frutti.</a:t>
            </a:r>
          </a:p>
          <a:p>
            <a:r>
              <a:rPr lang="it-IT" sz="1400" dirty="0" smtClean="0">
                <a:solidFill>
                  <a:schemeClr val="tx1"/>
                </a:solidFill>
              </a:rPr>
              <a:t>Tra noi e Gesù, cioè, è nata una comunione strettissima e solo se rimarremo uniti a Lui, se penseremo come Lui e agiremo </a:t>
            </a:r>
            <a:r>
              <a:rPr lang="it-IT" sz="1400" smtClean="0">
                <a:solidFill>
                  <a:schemeClr val="tx1"/>
                </a:solidFill>
              </a:rPr>
              <a:t>come Lui, </a:t>
            </a:r>
            <a:r>
              <a:rPr lang="it-IT" sz="1400" dirty="0" smtClean="0">
                <a:solidFill>
                  <a:schemeClr val="tx1"/>
                </a:solidFill>
              </a:rPr>
              <a:t>porteremo frutti e saremo felici.</a:t>
            </a:r>
          </a:p>
          <a:p>
            <a:r>
              <a:rPr lang="it-IT" sz="1400" dirty="0" smtClean="0">
                <a:solidFill>
                  <a:schemeClr val="tx1"/>
                </a:solidFill>
              </a:rPr>
              <a:t>Senza Gesù, invece, non potremmo fare nulla, ci sentiremmo soli, tristi, pieni di paure e non saremmo capaci di voler bene, di trovare la forza di perdonare e di condividere i nostri talenti. </a:t>
            </a:r>
            <a:endParaRPr lang="it-IT" sz="1400" dirty="0">
              <a:solidFill>
                <a:schemeClr val="tx1"/>
              </a:solidFill>
            </a:endParaRPr>
          </a:p>
        </p:txBody>
      </p:sp>
      <p:sp>
        <p:nvSpPr>
          <p:cNvPr id="6" name="Rettangolo arrotondato 5"/>
          <p:cNvSpPr/>
          <p:nvPr/>
        </p:nvSpPr>
        <p:spPr>
          <a:xfrm>
            <a:off x="404664" y="5436096"/>
            <a:ext cx="6120680" cy="648072"/>
          </a:xfrm>
          <a:prstGeom prst="roundRect">
            <a:avLst/>
          </a:prstGeom>
          <a:solidFill>
            <a:srgbClr val="92D050"/>
          </a:solidFill>
          <a:ln>
            <a:solidFill>
              <a:schemeClr val="accent3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 smtClean="0">
                <a:solidFill>
                  <a:schemeClr val="tx1"/>
                </a:solidFill>
              </a:rPr>
              <a:t>Risolvi il cruciverba e, unendo le prime lettere di ogni parola, scopri qual è il frutto più bello che ci riempie di gioia</a:t>
            </a:r>
            <a:endParaRPr lang="it-IT" sz="1400" dirty="0">
              <a:solidFill>
                <a:schemeClr val="tx1"/>
              </a:solidFill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260648" y="6516216"/>
            <a:ext cx="3024336" cy="24482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AutoNum type="arabicPeriod"/>
            </a:pPr>
            <a:r>
              <a:rPr lang="it-IT" sz="1400" dirty="0" smtClean="0">
                <a:solidFill>
                  <a:schemeClr val="tx1"/>
                </a:solidFill>
              </a:rPr>
              <a:t>_  _  _  _  _</a:t>
            </a:r>
          </a:p>
          <a:p>
            <a:pPr marL="342900" indent="-342900">
              <a:buAutoNum type="arabicPeriod"/>
            </a:pPr>
            <a:endParaRPr lang="it-IT" sz="1400" dirty="0" smtClean="0">
              <a:solidFill>
                <a:schemeClr val="tx1"/>
              </a:solidFill>
            </a:endParaRPr>
          </a:p>
          <a:p>
            <a:pPr marL="342900" indent="-342900">
              <a:buAutoNum type="arabicPeriod"/>
            </a:pPr>
            <a:r>
              <a:rPr lang="it-IT" sz="1400" dirty="0" smtClean="0">
                <a:solidFill>
                  <a:schemeClr val="tx1"/>
                </a:solidFill>
              </a:rPr>
              <a:t>_  _  _  _  _</a:t>
            </a:r>
          </a:p>
          <a:p>
            <a:pPr marL="342900" indent="-342900">
              <a:buAutoNum type="arabicPeriod"/>
            </a:pPr>
            <a:endParaRPr lang="it-IT" sz="1400" dirty="0" smtClean="0">
              <a:solidFill>
                <a:schemeClr val="tx1"/>
              </a:solidFill>
            </a:endParaRPr>
          </a:p>
          <a:p>
            <a:pPr marL="342900" indent="-342900">
              <a:buAutoNum type="arabicPeriod"/>
            </a:pPr>
            <a:r>
              <a:rPr lang="it-IT" sz="1400" dirty="0" smtClean="0">
                <a:solidFill>
                  <a:schemeClr val="tx1"/>
                </a:solidFill>
              </a:rPr>
              <a:t>_  _  _  _  _  _  _  _  _  _  _</a:t>
            </a:r>
          </a:p>
          <a:p>
            <a:pPr marL="342900" indent="-342900">
              <a:buAutoNum type="arabicPeriod"/>
            </a:pPr>
            <a:endParaRPr lang="it-IT" sz="1400" dirty="0" smtClean="0">
              <a:solidFill>
                <a:schemeClr val="tx1"/>
              </a:solidFill>
            </a:endParaRPr>
          </a:p>
          <a:p>
            <a:pPr marL="342900" indent="-342900">
              <a:buAutoNum type="arabicPeriod"/>
            </a:pPr>
            <a:r>
              <a:rPr lang="it-IT" sz="1400" dirty="0" smtClean="0">
                <a:solidFill>
                  <a:schemeClr val="tx1"/>
                </a:solidFill>
              </a:rPr>
              <a:t>_  _  _  _  _  _</a:t>
            </a:r>
          </a:p>
          <a:p>
            <a:pPr marL="342900" indent="-342900">
              <a:buAutoNum type="arabicPeriod"/>
            </a:pPr>
            <a:endParaRPr lang="it-IT" sz="1400" dirty="0" smtClean="0">
              <a:solidFill>
                <a:schemeClr val="tx1"/>
              </a:solidFill>
            </a:endParaRPr>
          </a:p>
          <a:p>
            <a:pPr marL="342900" indent="-342900">
              <a:buAutoNum type="arabicPeriod"/>
            </a:pPr>
            <a:r>
              <a:rPr lang="it-IT" sz="1400" dirty="0" smtClean="0">
                <a:solidFill>
                  <a:schemeClr val="tx1"/>
                </a:solidFill>
              </a:rPr>
              <a:t>_  _  _  _  _  _ </a:t>
            </a:r>
          </a:p>
          <a:p>
            <a:pPr marL="342900" indent="-342900" algn="ctr">
              <a:buAutoNum type="arabicPeriod"/>
            </a:pPr>
            <a:endParaRPr lang="it-IT" sz="1400" dirty="0" smtClean="0">
              <a:solidFill>
                <a:schemeClr val="tx1"/>
              </a:solidFill>
            </a:endParaRPr>
          </a:p>
          <a:p>
            <a:pPr marL="342900" indent="-342900" algn="ctr">
              <a:buAutoNum type="arabicPeriod"/>
            </a:pPr>
            <a:endParaRPr lang="it-IT" sz="1400" dirty="0" smtClean="0">
              <a:solidFill>
                <a:schemeClr val="tx1"/>
              </a:solidFill>
            </a:endParaRPr>
          </a:p>
        </p:txBody>
      </p:sp>
      <p:sp>
        <p:nvSpPr>
          <p:cNvPr id="18" name="Rettangolo 17"/>
          <p:cNvSpPr/>
          <p:nvPr/>
        </p:nvSpPr>
        <p:spPr>
          <a:xfrm>
            <a:off x="3789040" y="6372200"/>
            <a:ext cx="2736304" cy="22322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1400" dirty="0" smtClean="0">
                <a:solidFill>
                  <a:schemeClr val="tx1"/>
                </a:solidFill>
              </a:rPr>
              <a:t>DEFINIZIONI</a:t>
            </a:r>
          </a:p>
          <a:p>
            <a:endParaRPr lang="it-IT" sz="1400" dirty="0" smtClean="0">
              <a:solidFill>
                <a:schemeClr val="tx1"/>
              </a:solidFill>
            </a:endParaRPr>
          </a:p>
          <a:p>
            <a:r>
              <a:rPr lang="it-IT" sz="1400" dirty="0" smtClean="0">
                <a:solidFill>
                  <a:schemeClr val="tx1"/>
                </a:solidFill>
              </a:rPr>
              <a:t>1. E’ un simbolo del Battesimo</a:t>
            </a:r>
          </a:p>
          <a:p>
            <a:r>
              <a:rPr lang="it-IT" sz="1400" dirty="0" smtClean="0">
                <a:solidFill>
                  <a:schemeClr val="tx1"/>
                </a:solidFill>
              </a:rPr>
              <a:t>2. E’ la mamma di Gesù</a:t>
            </a:r>
          </a:p>
          <a:p>
            <a:r>
              <a:rPr lang="it-IT" sz="1400" dirty="0" smtClean="0">
                <a:solidFill>
                  <a:schemeClr val="tx1"/>
                </a:solidFill>
              </a:rPr>
              <a:t>3. E’ un aggettivo di Dio</a:t>
            </a:r>
          </a:p>
          <a:p>
            <a:r>
              <a:rPr lang="it-IT" sz="1400" dirty="0" smtClean="0">
                <a:solidFill>
                  <a:schemeClr val="tx1"/>
                </a:solidFill>
              </a:rPr>
              <a:t>4. E’ ardente quello di Mosè</a:t>
            </a:r>
          </a:p>
          <a:p>
            <a:r>
              <a:rPr lang="it-IT" sz="1400" dirty="0" smtClean="0">
                <a:solidFill>
                  <a:schemeClr val="tx1"/>
                </a:solidFill>
              </a:rPr>
              <a:t>5. E’ la vita che non finisce mai</a:t>
            </a:r>
            <a:endParaRPr lang="it-IT" sz="1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</TotalTime>
  <Words>308</Words>
  <Application>Microsoft Office PowerPoint</Application>
  <PresentationFormat>Presentazione su schermo (4:3)</PresentationFormat>
  <Paragraphs>25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Tema di Office</vt:lpstr>
      <vt:lpstr>UNITI A GESU’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UNITI A GESU’</dc:title>
  <dc:creator>Utente</dc:creator>
  <cp:lastModifiedBy>Utente</cp:lastModifiedBy>
  <cp:revision>18</cp:revision>
  <dcterms:created xsi:type="dcterms:W3CDTF">2021-04-14T17:01:29Z</dcterms:created>
  <dcterms:modified xsi:type="dcterms:W3CDTF">2021-04-14T19:07:15Z</dcterms:modified>
</cp:coreProperties>
</file>