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FF6600"/>
    <a:srgbClr val="EBF89E"/>
    <a:srgbClr val="E4F67A"/>
    <a:srgbClr val="DBF34B"/>
    <a:srgbClr val="FFFFFF"/>
    <a:srgbClr val="E8F694"/>
    <a:srgbClr val="F5770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F5E915-0D41-44BA-962F-C64405DCB753}" v="15" dt="2022-01-20T09:44:13.2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33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20/01/2022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20/01/2022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20/01/2022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251520"/>
            <a:ext cx="6172200" cy="576064"/>
          </a:xfrm>
        </p:spPr>
        <p:txBody>
          <a:bodyPr>
            <a:noAutofit/>
          </a:bodyPr>
          <a:lstStyle/>
          <a:p>
            <a:r>
              <a:rPr lang="it-IT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“Amate i vostri nemici”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6D9B099-1728-4B84-9B5E-201B4A7BDFC8}"/>
              </a:ext>
            </a:extLst>
          </p:cNvPr>
          <p:cNvSpPr txBox="1"/>
          <p:nvPr/>
        </p:nvSpPr>
        <p:spPr>
          <a:xfrm>
            <a:off x="342901" y="3929329"/>
            <a:ext cx="6172199" cy="4742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it-IT" sz="1400" dirty="0">
                <a:solidFill>
                  <a:srgbClr val="FF6600"/>
                </a:solidFill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  <a:t>Nel Vangelo di questa domenica, Gesù ci chiede di assumere un atteggiamento importantissimo nella vita: quello dell’</a:t>
            </a:r>
            <a:r>
              <a:rPr lang="it-IT" sz="1400" b="1" dirty="0">
                <a:solidFill>
                  <a:srgbClr val="FF6600"/>
                </a:solidFill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  <a:t>amore</a:t>
            </a:r>
            <a:r>
              <a:rPr lang="it-IT" sz="1400" dirty="0">
                <a:solidFill>
                  <a:srgbClr val="FF6600"/>
                </a:solidFill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  <a:t>. Ci chiede di </a:t>
            </a:r>
            <a:r>
              <a:rPr lang="it-IT" sz="1400" b="1" i="1" dirty="0">
                <a:solidFill>
                  <a:srgbClr val="FF6600"/>
                </a:solidFill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  <a:t>amare i nostri nemici</a:t>
            </a:r>
            <a:r>
              <a:rPr lang="it-IT" sz="1400" dirty="0">
                <a:solidFill>
                  <a:srgbClr val="FF6600"/>
                </a:solidFill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  <a:t>, ovvero tutte quelle persone fastidiose che ci fanno i dispetti, facendoci vivere male. Gesù ci chiede di </a:t>
            </a:r>
            <a:r>
              <a:rPr lang="it-IT" sz="1400" i="1" dirty="0">
                <a:solidFill>
                  <a:srgbClr val="FF6600"/>
                </a:solidFill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  <a:t>non</a:t>
            </a:r>
            <a:r>
              <a:rPr lang="it-IT" sz="1400" dirty="0">
                <a:solidFill>
                  <a:srgbClr val="FF6600"/>
                </a:solidFill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  <a:t> rispondere a queste persone allo stesso modo ma di </a:t>
            </a:r>
            <a:r>
              <a:rPr lang="it-IT" sz="1400" b="1" dirty="0">
                <a:solidFill>
                  <a:srgbClr val="FF6600"/>
                </a:solidFill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  <a:t>rispondere con l’amore</a:t>
            </a:r>
            <a:r>
              <a:rPr lang="it-IT" sz="1400" dirty="0">
                <a:solidFill>
                  <a:srgbClr val="FF6600"/>
                </a:solidFill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  <a:t>. Ci chiede di fare del bene sempre, di non giudicare, di non condannare, di perdonare. Gesù ci insegna che se noi ci comportiamo come loro anche noi diventiamo fastidiosi e malvagi. 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it-IT" sz="1400" dirty="0">
                <a:solidFill>
                  <a:schemeClr val="tx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  <a:t>Se amiamo solo quelle persone che ci piacciono e con cui andiamo d’accordo, quale è stato il nostro sforzo per mettere in pratica l’insegnamento dell’amore di cui ci parla Gesù? Lui ci insegna che </a:t>
            </a:r>
            <a:r>
              <a:rPr lang="it-IT" sz="1400" b="1" dirty="0">
                <a:solidFill>
                  <a:schemeClr val="tx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  <a:t>c’è più valore nel donare che nel ricevere</a:t>
            </a:r>
            <a:r>
              <a:rPr lang="it-IT" sz="1400" dirty="0">
                <a:solidFill>
                  <a:schemeClr val="tx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  <a:t>. Gesù ha così tanta fiducia in noi che ci chiede, proprio come ama Dio, di amare anche noi tutti quanti, senza escludere nessuno e senza aspettarci nulla in cambio. 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it-IT" sz="1400" dirty="0">
                <a:solidFill>
                  <a:srgbClr val="336600"/>
                </a:solidFill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  <a:t>Solo come noi vogliamo che gli altri si comportino con noi, così dobbiamo anche noi comportarci con loro, e solamente se doniamo amore a tutti, soprattutto a chi non ci piace, riceveremo altrettanto amore da parte loro. Quando noi facciamo la volontà di Gesù diventiamo suoi discepoli e riusciamo ad amare così come ci ama Lui. La chiave di tutto è aprire il nostro cuore e fare spazio al perdono: questo è quello che contraddistingue i figli di Dio.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7F4CA1B-E7B5-428F-91FB-99BD042C00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1667" y="827584"/>
            <a:ext cx="3154661" cy="3072679"/>
          </a:xfrm>
          <a:prstGeom prst="flowChartConnector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89C36F27-A10D-41B9-9755-FF7495CBBE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2" t="9196" r="4306" b="9188"/>
          <a:stretch/>
        </p:blipFill>
        <p:spPr>
          <a:xfrm>
            <a:off x="737761" y="1414543"/>
            <a:ext cx="5382478" cy="4807196"/>
          </a:xfrm>
          <a:prstGeom prst="rect">
            <a:avLst/>
          </a:prstGeom>
        </p:spPr>
      </p:pic>
      <p:sp>
        <p:nvSpPr>
          <p:cNvPr id="3" name="Elaborazione 2">
            <a:extLst>
              <a:ext uri="{FF2B5EF4-FFF2-40B4-BE49-F238E27FC236}">
                <a16:creationId xmlns:a16="http://schemas.microsoft.com/office/drawing/2014/main" id="{EEC4F64C-F7E5-42F9-AAA7-AA1A276217BC}"/>
              </a:ext>
            </a:extLst>
          </p:cNvPr>
          <p:cNvSpPr/>
          <p:nvPr/>
        </p:nvSpPr>
        <p:spPr>
          <a:xfrm>
            <a:off x="321680" y="7508676"/>
            <a:ext cx="6264211" cy="1312731"/>
          </a:xfrm>
          <a:prstGeom prst="flowChartProcess">
            <a:avLst/>
          </a:prstGeom>
          <a:gradFill>
            <a:gsLst>
              <a:gs pos="0">
                <a:srgbClr val="EBF89E"/>
              </a:gs>
              <a:gs pos="100000">
                <a:srgbClr val="FFFFFF"/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it-IT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  <a:t>Come così come ci chiede Gesù, impegniamoci a non permettere che i due pezzi di cuore si dividano! Impegniamoci a rafforzare i rapporti, amando anche quelle persone che ci hanno fatto del male; impegniamoci a perdonare, facendo del nostro meglio affinché i litigi non accadano mai più. Solo in questo modo facciamo la volontà di Gesù.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58D07B6A-77AA-411C-9200-F06C23B2D1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895" y="322593"/>
            <a:ext cx="1086389" cy="864096"/>
          </a:xfrm>
          <a:prstGeom prst="rect">
            <a:avLst/>
          </a:prstGeom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A276D9EC-EEF0-4176-BD66-4FB1DBEF1246}"/>
              </a:ext>
            </a:extLst>
          </p:cNvPr>
          <p:cNvSpPr/>
          <p:nvPr/>
        </p:nvSpPr>
        <p:spPr>
          <a:xfrm>
            <a:off x="1605108" y="190383"/>
            <a:ext cx="4955997" cy="113742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rgbClr val="FF0000"/>
                </a:solidFill>
              </a:rPr>
              <a:t>Scrivi in questo cuore spezzato da un lato il tuo nome e dall’altro il nome di una persona (o anche più di uno) con cui in questo momento non vai molto d’accordo: un compagno di scuola che ti sta un po’ antipatico, un amico con cui hai litigato… Dopo averlo fatto, coloriamo di un bel rosso scintillante il cuore. </a:t>
            </a:r>
          </a:p>
        </p:txBody>
      </p:sp>
      <p:pic>
        <p:nvPicPr>
          <p:cNvPr id="8" name="Picture 2" descr="C:\Users\Utente\Desktop\unnamed.jpg">
            <a:extLst>
              <a:ext uri="{FF2B5EF4-FFF2-40B4-BE49-F238E27FC236}">
                <a16:creationId xmlns:a16="http://schemas.microsoft.com/office/drawing/2014/main" id="{248517DE-D48B-4092-B345-1FEA52AD76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3875" y="6325387"/>
            <a:ext cx="1316446" cy="864096"/>
          </a:xfrm>
          <a:prstGeom prst="rect">
            <a:avLst/>
          </a:prstGeom>
          <a:noFill/>
        </p:spPr>
      </p:pic>
      <p:sp>
        <p:nvSpPr>
          <p:cNvPr id="9" name="Rettangolo arrotondato 4">
            <a:extLst>
              <a:ext uri="{FF2B5EF4-FFF2-40B4-BE49-F238E27FC236}">
                <a16:creationId xmlns:a16="http://schemas.microsoft.com/office/drawing/2014/main" id="{AF34136B-366E-4F39-80BD-5C86239A598C}"/>
              </a:ext>
            </a:extLst>
          </p:cNvPr>
          <p:cNvSpPr/>
          <p:nvPr/>
        </p:nvSpPr>
        <p:spPr>
          <a:xfrm>
            <a:off x="1580321" y="6234728"/>
            <a:ext cx="4980784" cy="106665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rgbClr val="002060"/>
                </a:solidFill>
              </a:rPr>
              <a:t>Se osservate attentamente, questo cuore è spezzato, ma le due parti non sono separate completamente. Questo perché può accadere che, come in questo cuore, un rapporto con una persona possa incrinarsi: si litiga, non si va d’accordo… ma il cuore rimane comunque intatto!</a:t>
            </a:r>
          </a:p>
        </p:txBody>
      </p:sp>
    </p:spTree>
    <p:extLst>
      <p:ext uri="{BB962C8B-B14F-4D97-AF65-F5344CB8AC3E}">
        <p14:creationId xmlns:p14="http://schemas.microsoft.com/office/powerpoint/2010/main" val="53923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450</Words>
  <Application>Microsoft Office PowerPoint</Application>
  <PresentationFormat>Presentazione su schermo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Tema di Office</vt:lpstr>
      <vt:lpstr>“Amate i vostri nemici”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“Pace a voi!”</dc:title>
  <dc:creator>Utente</dc:creator>
  <cp:lastModifiedBy>giada</cp:lastModifiedBy>
  <cp:revision>16</cp:revision>
  <dcterms:created xsi:type="dcterms:W3CDTF">2021-03-27T15:14:10Z</dcterms:created>
  <dcterms:modified xsi:type="dcterms:W3CDTF">2022-01-20T09:49:32Z</dcterms:modified>
</cp:coreProperties>
</file>