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C2706"/>
    <a:srgbClr val="EBF89E"/>
    <a:srgbClr val="E4F67A"/>
    <a:srgbClr val="DBF34B"/>
    <a:srgbClr val="FFFFFF"/>
    <a:srgbClr val="E8F694"/>
    <a:srgbClr val="336600"/>
    <a:srgbClr val="F5770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A3F444-203F-4424-AED8-38BE6678C4A5}" v="9" dt="2022-01-20T10:13:57.3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316" y="3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a:t>Fare clic per modificare lo stile del titolo</a:t>
            </a:r>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366185"/>
            <a:ext cx="1543050" cy="7802033"/>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342900" y="366185"/>
            <a:ext cx="4514850" cy="780203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20/01/2022</a:t>
            </a:fld>
            <a:endParaRPr lang="it-IT"/>
          </a:p>
        </p:txBody>
      </p:sp>
      <p:sp>
        <p:nvSpPr>
          <p:cNvPr id="5" name="Segnaposto piè di pagina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2900" y="71638"/>
            <a:ext cx="6172200" cy="576064"/>
          </a:xfrm>
        </p:spPr>
        <p:txBody>
          <a:bodyPr>
            <a:noAutofit/>
          </a:bodyPr>
          <a:lstStyle/>
          <a:p>
            <a:r>
              <a:rPr lang="it-IT" sz="3600" b="1" i="1" dirty="0">
                <a:solidFill>
                  <a:srgbClr val="FF0000"/>
                </a:solidFill>
                <a:latin typeface="Times New Roman" pitchFamily="18" charset="0"/>
                <a:cs typeface="Times New Roman" pitchFamily="18" charset="0"/>
              </a:rPr>
              <a:t>“La pagliuzza e la trave”</a:t>
            </a:r>
          </a:p>
        </p:txBody>
      </p:sp>
      <p:sp>
        <p:nvSpPr>
          <p:cNvPr id="9" name="Rettangolo 8"/>
          <p:cNvSpPr/>
          <p:nvPr/>
        </p:nvSpPr>
        <p:spPr>
          <a:xfrm>
            <a:off x="65646" y="6074168"/>
            <a:ext cx="6630887" cy="2808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arenR"/>
            </a:pPr>
            <a:r>
              <a:rPr lang="it-IT" sz="1400" b="1" dirty="0">
                <a:solidFill>
                  <a:srgbClr val="0070C0"/>
                </a:solidFill>
              </a:rPr>
              <a:t>E tu invece? Pensi di comportarti come gli orgogliosi a volte? E in quali occasioni? Racconta.</a:t>
            </a:r>
          </a:p>
          <a:p>
            <a:pPr marL="342900" indent="-342900">
              <a:buFont typeface="+mj-lt"/>
              <a:buAutoNum type="arabicParenR"/>
            </a:pPr>
            <a:endParaRPr lang="it-IT" sz="1400" b="1" dirty="0">
              <a:solidFill>
                <a:srgbClr val="0070C0"/>
              </a:solidFill>
            </a:endParaRPr>
          </a:p>
          <a:p>
            <a:pPr marL="342900" indent="-342900"/>
            <a:endParaRPr lang="it-IT" sz="1400" b="1" dirty="0">
              <a:solidFill>
                <a:srgbClr val="0070C0"/>
              </a:solidFill>
            </a:endParaRPr>
          </a:p>
          <a:p>
            <a:pPr marL="342900" indent="-342900"/>
            <a:r>
              <a:rPr lang="it-IT" sz="1400" dirty="0">
                <a:solidFill>
                  <a:schemeClr val="tx1"/>
                </a:solidFill>
              </a:rPr>
              <a:t>     </a:t>
            </a:r>
          </a:p>
          <a:p>
            <a:pPr marL="342900" indent="-342900"/>
            <a:endParaRPr lang="it-IT" sz="1400" dirty="0">
              <a:solidFill>
                <a:schemeClr val="tx1"/>
              </a:solidFill>
            </a:endParaRPr>
          </a:p>
          <a:p>
            <a:pPr marL="342900" indent="-342900">
              <a:buAutoNum type="arabicParenR" startAt="2"/>
            </a:pPr>
            <a:r>
              <a:rPr lang="it-IT" sz="1400" b="1" dirty="0">
                <a:solidFill>
                  <a:srgbClr val="336600"/>
                </a:solidFill>
                <a:latin typeface="Calibri" panose="020F0502020204030204" pitchFamily="34" charset="0"/>
                <a:ea typeface="Yu Mincho" panose="020B0400000000000000" pitchFamily="18" charset="-128"/>
                <a:cs typeface="Times New Roman" panose="02020603050405020304" pitchFamily="18" charset="0"/>
              </a:rPr>
              <a:t>Quali sono gli errori, gli atteggiamenti cattivi (la trave) che hai nel tuo occhio e che ti impedisce di andare a guardare l’altro con gli occhi dell’amore?</a:t>
            </a:r>
          </a:p>
        </p:txBody>
      </p:sp>
      <p:sp>
        <p:nvSpPr>
          <p:cNvPr id="3" name="CasellaDiTesto 2">
            <a:extLst>
              <a:ext uri="{FF2B5EF4-FFF2-40B4-BE49-F238E27FC236}">
                <a16:creationId xmlns:a16="http://schemas.microsoft.com/office/drawing/2014/main" id="{26D9B099-1728-4B84-9B5E-201B4A7BDFC8}"/>
              </a:ext>
            </a:extLst>
          </p:cNvPr>
          <p:cNvSpPr txBox="1"/>
          <p:nvPr/>
        </p:nvSpPr>
        <p:spPr>
          <a:xfrm>
            <a:off x="201160" y="751395"/>
            <a:ext cx="4022308" cy="2611612"/>
          </a:xfrm>
          <a:prstGeom prst="rect">
            <a:avLst/>
          </a:prstGeom>
          <a:noFill/>
        </p:spPr>
        <p:txBody>
          <a:bodyPr wrap="square" rtlCol="0">
            <a:spAutoFit/>
          </a:bodyPr>
          <a:lstStyle/>
          <a:p>
            <a:pPr algn="just">
              <a:lnSpc>
                <a:spcPct val="115000"/>
              </a:lnSpc>
              <a:spcAft>
                <a:spcPts val="800"/>
              </a:spcAft>
            </a:pPr>
            <a:r>
              <a:rPr lang="it-IT" sz="1100" dirty="0">
                <a:solidFill>
                  <a:schemeClr val="accent6">
                    <a:lumMod val="75000"/>
                  </a:schemeClr>
                </a:solidFill>
                <a:effectLst/>
                <a:latin typeface="Calibri" panose="020F0502020204030204" pitchFamily="34" charset="0"/>
                <a:ea typeface="Yu Mincho" panose="020B0400000000000000" pitchFamily="18" charset="-128"/>
                <a:cs typeface="Times New Roman" panose="02020603050405020304" pitchFamily="18" charset="0"/>
              </a:rPr>
              <a:t>I protagonisti di questa domenica sono gli </a:t>
            </a:r>
            <a:r>
              <a:rPr lang="it-IT" sz="1100" b="1" dirty="0">
                <a:solidFill>
                  <a:schemeClr val="accent6">
                    <a:lumMod val="75000"/>
                  </a:schemeClr>
                </a:solidFill>
                <a:effectLst/>
                <a:latin typeface="Calibri" panose="020F0502020204030204" pitchFamily="34" charset="0"/>
                <a:ea typeface="Yu Mincho" panose="020B0400000000000000" pitchFamily="18" charset="-128"/>
                <a:cs typeface="Times New Roman" panose="02020603050405020304" pitchFamily="18" charset="0"/>
              </a:rPr>
              <a:t>occhi</a:t>
            </a:r>
            <a:r>
              <a:rPr lang="it-IT" sz="1100" dirty="0">
                <a:solidFill>
                  <a:schemeClr val="accent6">
                    <a:lumMod val="75000"/>
                  </a:schemeClr>
                </a:solidFill>
                <a:effectLst/>
                <a:latin typeface="Calibri" panose="020F0502020204030204" pitchFamily="34" charset="0"/>
                <a:ea typeface="Yu Mincho" panose="020B0400000000000000" pitchFamily="18" charset="-128"/>
                <a:cs typeface="Times New Roman" panose="02020603050405020304" pitchFamily="18" charset="0"/>
              </a:rPr>
              <a:t>. Gesù nel Vangelo ci racconta una </a:t>
            </a:r>
            <a:r>
              <a:rPr lang="it-IT" sz="1100" b="1" dirty="0">
                <a:solidFill>
                  <a:schemeClr val="accent6">
                    <a:lumMod val="75000"/>
                  </a:schemeClr>
                </a:solidFill>
                <a:effectLst/>
                <a:latin typeface="Calibri" panose="020F0502020204030204" pitchFamily="34" charset="0"/>
                <a:ea typeface="Yu Mincho" panose="020B0400000000000000" pitchFamily="18" charset="-128"/>
                <a:cs typeface="Times New Roman" panose="02020603050405020304" pitchFamily="18" charset="0"/>
              </a:rPr>
              <a:t>parabola</a:t>
            </a:r>
            <a:r>
              <a:rPr lang="it-IT" sz="1100" dirty="0">
                <a:solidFill>
                  <a:schemeClr val="accent6">
                    <a:lumMod val="75000"/>
                  </a:schemeClr>
                </a:solidFill>
                <a:effectLst/>
                <a:latin typeface="Calibri" panose="020F0502020204030204" pitchFamily="34" charset="0"/>
                <a:ea typeface="Yu Mincho" panose="020B0400000000000000" pitchFamily="18" charset="-128"/>
                <a:cs typeface="Times New Roman" panose="02020603050405020304" pitchFamily="18" charset="0"/>
              </a:rPr>
              <a:t>, ovvero dei racconti, delle storie, che lui utilizza per farci comprendere meglio il messaggio di amore che Lui ci vuole rivolgere. Nella parabola si parla di due ciechi che decidono di andare in giro, ma se entrambi non ci vedono è possibile che trovano un ostacolo che li faccia inciampare entrambi. Per camminare insieme, infatti, bisogna che almeno uno dei due ci veda, e anche per poter aiutare un altro a vedere meglio, è necessario che noi per primi ci vediamo bene. Gli </a:t>
            </a:r>
            <a:r>
              <a:rPr lang="it-IT" sz="1100" b="1" dirty="0">
                <a:solidFill>
                  <a:schemeClr val="accent6">
                    <a:lumMod val="75000"/>
                  </a:schemeClr>
                </a:solidFill>
                <a:effectLst/>
                <a:latin typeface="Calibri" panose="020F0502020204030204" pitchFamily="34" charset="0"/>
                <a:ea typeface="Yu Mincho" panose="020B0400000000000000" pitchFamily="18" charset="-128"/>
                <a:cs typeface="Times New Roman" panose="02020603050405020304" pitchFamily="18" charset="0"/>
              </a:rPr>
              <a:t>occhi</a:t>
            </a:r>
            <a:r>
              <a:rPr lang="it-IT" sz="1100" dirty="0">
                <a:solidFill>
                  <a:schemeClr val="accent6">
                    <a:lumMod val="75000"/>
                  </a:schemeClr>
                </a:solidFill>
                <a:effectLst/>
                <a:latin typeface="Calibri" panose="020F0502020204030204" pitchFamily="34" charset="0"/>
                <a:ea typeface="Yu Mincho" panose="020B0400000000000000" pitchFamily="18" charset="-128"/>
                <a:cs typeface="Times New Roman" panose="02020603050405020304" pitchFamily="18" charset="0"/>
              </a:rPr>
              <a:t> ai quali si riferisce Gesù però sono quelli del nostro </a:t>
            </a:r>
            <a:r>
              <a:rPr lang="it-IT" sz="1100" b="1" dirty="0">
                <a:solidFill>
                  <a:schemeClr val="accent6">
                    <a:lumMod val="75000"/>
                  </a:schemeClr>
                </a:solidFill>
                <a:effectLst/>
                <a:latin typeface="Calibri" panose="020F0502020204030204" pitchFamily="34" charset="0"/>
                <a:ea typeface="Yu Mincho" panose="020B0400000000000000" pitchFamily="18" charset="-128"/>
                <a:cs typeface="Times New Roman" panose="02020603050405020304" pitchFamily="18" charset="0"/>
              </a:rPr>
              <a:t>cuore</a:t>
            </a:r>
            <a:r>
              <a:rPr lang="it-IT" sz="1100" dirty="0">
                <a:solidFill>
                  <a:schemeClr val="accent6">
                    <a:lumMod val="75000"/>
                  </a:schemeClr>
                </a:solidFill>
                <a:effectLst/>
                <a:latin typeface="Calibri" panose="020F0502020204030204" pitchFamily="34" charset="0"/>
                <a:ea typeface="Yu Mincho" panose="020B0400000000000000" pitchFamily="18" charset="-128"/>
                <a:cs typeface="Times New Roman" panose="02020603050405020304" pitchFamily="18" charset="0"/>
              </a:rPr>
              <a:t>: è molto più facile per noi vedere i difetti nelle altre persone e capire quando si comportano male piuttosto che vedere quando siamo noi ad avere dei difetti e a non comportarci bene.</a:t>
            </a:r>
          </a:p>
        </p:txBody>
      </p:sp>
      <p:pic>
        <p:nvPicPr>
          <p:cNvPr id="7" name="Immagine 6">
            <a:extLst>
              <a:ext uri="{FF2B5EF4-FFF2-40B4-BE49-F238E27FC236}">
                <a16:creationId xmlns:a16="http://schemas.microsoft.com/office/drawing/2014/main" id="{6AA237D7-136D-401E-B706-4D09ABE04F7A}"/>
              </a:ext>
            </a:extLst>
          </p:cNvPr>
          <p:cNvPicPr>
            <a:picLocks noChangeAspect="1"/>
          </p:cNvPicPr>
          <p:nvPr/>
        </p:nvPicPr>
        <p:blipFill>
          <a:blip r:embed="rId2"/>
          <a:stretch>
            <a:fillRect/>
          </a:stretch>
        </p:blipFill>
        <p:spPr>
          <a:xfrm>
            <a:off x="490689" y="8353360"/>
            <a:ext cx="6128004" cy="786384"/>
          </a:xfrm>
          <a:prstGeom prst="rect">
            <a:avLst/>
          </a:prstGeom>
        </p:spPr>
      </p:pic>
      <p:pic>
        <p:nvPicPr>
          <p:cNvPr id="13" name="Immagine 12">
            <a:extLst>
              <a:ext uri="{FF2B5EF4-FFF2-40B4-BE49-F238E27FC236}">
                <a16:creationId xmlns:a16="http://schemas.microsoft.com/office/drawing/2014/main" id="{E7411E09-38B5-4A0D-BC84-0984EAD0D64E}"/>
              </a:ext>
            </a:extLst>
          </p:cNvPr>
          <p:cNvPicPr>
            <a:picLocks noChangeAspect="1"/>
          </p:cNvPicPr>
          <p:nvPr/>
        </p:nvPicPr>
        <p:blipFill>
          <a:blip r:embed="rId2"/>
          <a:stretch>
            <a:fillRect/>
          </a:stretch>
        </p:blipFill>
        <p:spPr>
          <a:xfrm>
            <a:off x="490689" y="7131126"/>
            <a:ext cx="6128004" cy="786384"/>
          </a:xfrm>
          <a:prstGeom prst="rect">
            <a:avLst/>
          </a:prstGeom>
        </p:spPr>
      </p:pic>
      <p:pic>
        <p:nvPicPr>
          <p:cNvPr id="1027" name="Picture 3" descr="C:\Users\Utente\Desktop\download.jpg"/>
          <p:cNvPicPr>
            <a:picLocks noChangeAspect="1" noChangeArrowheads="1"/>
          </p:cNvPicPr>
          <p:nvPr/>
        </p:nvPicPr>
        <p:blipFill>
          <a:blip r:embed="rId3" cstate="print"/>
          <a:srcRect/>
          <a:stretch>
            <a:fillRect/>
          </a:stretch>
        </p:blipFill>
        <p:spPr bwMode="auto">
          <a:xfrm>
            <a:off x="0" y="5528374"/>
            <a:ext cx="1152128" cy="1152128"/>
          </a:xfrm>
          <a:prstGeom prst="rect">
            <a:avLst/>
          </a:prstGeom>
          <a:noFill/>
        </p:spPr>
      </p:pic>
      <p:sp>
        <p:nvSpPr>
          <p:cNvPr id="8" name="Rettangolo 7"/>
          <p:cNvSpPr/>
          <p:nvPr/>
        </p:nvSpPr>
        <p:spPr>
          <a:xfrm>
            <a:off x="1052736" y="5954681"/>
            <a:ext cx="1806733" cy="478289"/>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400" dirty="0">
                <a:solidFill>
                  <a:srgbClr val="FF0000"/>
                </a:solidFill>
              </a:rPr>
              <a:t>Rifletti e rispondi</a:t>
            </a:r>
          </a:p>
        </p:txBody>
      </p:sp>
      <p:pic>
        <p:nvPicPr>
          <p:cNvPr id="12" name="Immagine 11">
            <a:extLst>
              <a:ext uri="{FF2B5EF4-FFF2-40B4-BE49-F238E27FC236}">
                <a16:creationId xmlns:a16="http://schemas.microsoft.com/office/drawing/2014/main" id="{51FA6FC5-C591-4070-B3B2-78139FAD04F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972" t="8024" r="6699" b="5508"/>
          <a:stretch/>
        </p:blipFill>
        <p:spPr>
          <a:xfrm>
            <a:off x="4304340" y="751395"/>
            <a:ext cx="2392193" cy="2396067"/>
          </a:xfrm>
          <a:prstGeom prst="rect">
            <a:avLst/>
          </a:prstGeom>
        </p:spPr>
      </p:pic>
      <p:sp>
        <p:nvSpPr>
          <p:cNvPr id="14" name="CasellaDiTesto 13">
            <a:extLst>
              <a:ext uri="{FF2B5EF4-FFF2-40B4-BE49-F238E27FC236}">
                <a16:creationId xmlns:a16="http://schemas.microsoft.com/office/drawing/2014/main" id="{5484137B-2DEB-4BE3-95DE-C1E17A4BA68E}"/>
              </a:ext>
            </a:extLst>
          </p:cNvPr>
          <p:cNvSpPr txBox="1"/>
          <p:nvPr/>
        </p:nvSpPr>
        <p:spPr>
          <a:xfrm>
            <a:off x="173840" y="3268803"/>
            <a:ext cx="6522693" cy="1832938"/>
          </a:xfrm>
          <a:prstGeom prst="rect">
            <a:avLst/>
          </a:prstGeom>
          <a:noFill/>
        </p:spPr>
        <p:txBody>
          <a:bodyPr wrap="square" rtlCol="0">
            <a:spAutoFit/>
          </a:bodyPr>
          <a:lstStyle/>
          <a:p>
            <a:pPr algn="just">
              <a:lnSpc>
                <a:spcPct val="115000"/>
              </a:lnSpc>
              <a:spcAft>
                <a:spcPts val="800"/>
              </a:spcAft>
            </a:pPr>
            <a:r>
              <a:rPr lang="it-IT" sz="1100" dirty="0">
                <a:solidFill>
                  <a:schemeClr val="accent4">
                    <a:lumMod val="50000"/>
                  </a:schemeClr>
                </a:solidFill>
                <a:effectLst/>
                <a:latin typeface="Calibri" panose="020F0502020204030204" pitchFamily="34" charset="0"/>
                <a:ea typeface="Yu Mincho" panose="020B0400000000000000" pitchFamily="18" charset="-128"/>
                <a:cs typeface="Times New Roman" panose="02020603050405020304" pitchFamily="18" charset="0"/>
              </a:rPr>
              <a:t>Chi è </a:t>
            </a:r>
            <a:r>
              <a:rPr lang="it-IT" sz="1100" b="1" dirty="0">
                <a:solidFill>
                  <a:schemeClr val="accent4">
                    <a:lumMod val="50000"/>
                  </a:schemeClr>
                </a:solidFill>
                <a:effectLst/>
                <a:latin typeface="Calibri" panose="020F0502020204030204" pitchFamily="34" charset="0"/>
                <a:ea typeface="Yu Mincho" panose="020B0400000000000000" pitchFamily="18" charset="-128"/>
                <a:cs typeface="Times New Roman" panose="02020603050405020304" pitchFamily="18" charset="0"/>
              </a:rPr>
              <a:t>orgoglioso</a:t>
            </a:r>
            <a:r>
              <a:rPr lang="it-IT" sz="1100" dirty="0">
                <a:solidFill>
                  <a:schemeClr val="accent4">
                    <a:lumMod val="50000"/>
                  </a:schemeClr>
                </a:solidFill>
                <a:effectLst/>
                <a:latin typeface="Calibri" panose="020F0502020204030204" pitchFamily="34" charset="0"/>
                <a:ea typeface="Yu Mincho" panose="020B0400000000000000" pitchFamily="18" charset="-128"/>
                <a:cs typeface="Times New Roman" panose="02020603050405020304" pitchFamily="18" charset="0"/>
              </a:rPr>
              <a:t>, non fa altro che vedere la </a:t>
            </a:r>
            <a:r>
              <a:rPr lang="it-IT" sz="1100" b="1" dirty="0">
                <a:solidFill>
                  <a:schemeClr val="accent4">
                    <a:lumMod val="50000"/>
                  </a:schemeClr>
                </a:solidFill>
                <a:effectLst/>
                <a:latin typeface="Calibri" panose="020F0502020204030204" pitchFamily="34" charset="0"/>
                <a:ea typeface="Yu Mincho" panose="020B0400000000000000" pitchFamily="18" charset="-128"/>
                <a:cs typeface="Times New Roman" panose="02020603050405020304" pitchFamily="18" charset="0"/>
              </a:rPr>
              <a:t>pagliuzza </a:t>
            </a:r>
            <a:r>
              <a:rPr lang="it-IT" sz="1100" dirty="0">
                <a:solidFill>
                  <a:schemeClr val="accent4">
                    <a:lumMod val="50000"/>
                  </a:schemeClr>
                </a:solidFill>
                <a:effectLst/>
                <a:latin typeface="Calibri" panose="020F0502020204030204" pitchFamily="34" charset="0"/>
                <a:ea typeface="Yu Mincho" panose="020B0400000000000000" pitchFamily="18" charset="-128"/>
                <a:cs typeface="Times New Roman" panose="02020603050405020304" pitchFamily="18" charset="0"/>
              </a:rPr>
              <a:t>nell’occhio dell’altro, senza però riuscire a vedere la </a:t>
            </a:r>
            <a:r>
              <a:rPr lang="it-IT" sz="1100" b="1" dirty="0">
                <a:solidFill>
                  <a:schemeClr val="accent4">
                    <a:lumMod val="50000"/>
                  </a:schemeClr>
                </a:solidFill>
                <a:effectLst/>
                <a:latin typeface="Calibri" panose="020F0502020204030204" pitchFamily="34" charset="0"/>
                <a:ea typeface="Yu Mincho" panose="020B0400000000000000" pitchFamily="18" charset="-128"/>
                <a:cs typeface="Times New Roman" panose="02020603050405020304" pitchFamily="18" charset="0"/>
              </a:rPr>
              <a:t>trave</a:t>
            </a:r>
            <a:r>
              <a:rPr lang="it-IT" sz="1100" dirty="0">
                <a:solidFill>
                  <a:schemeClr val="accent4">
                    <a:lumMod val="50000"/>
                  </a:schemeClr>
                </a:solidFill>
                <a:effectLst/>
                <a:latin typeface="Calibri" panose="020F0502020204030204" pitchFamily="34" charset="0"/>
                <a:ea typeface="Yu Mincho" panose="020B0400000000000000" pitchFamily="18" charset="-128"/>
                <a:cs typeface="Times New Roman" panose="02020603050405020304" pitchFamily="18" charset="0"/>
              </a:rPr>
              <a:t> che ha nel suo occhio, ovvero presta attenzione solo agli errori delle altre persone, senza però stare a guardare agli errori e alle mancanze che lui stesso ha. Spesso ci piace usare una lente di ingrandimento per andare a vedere tutti i più piccoli sbagli che commettono gli altri, ma non giriamo mai la lente dalla nostra parte per andare a guardare invece noi stessi e ciò che noi facciamo. </a:t>
            </a:r>
            <a:r>
              <a:rPr lang="it-IT" sz="1100" b="1" dirty="0">
                <a:solidFill>
                  <a:schemeClr val="accent4">
                    <a:lumMod val="50000"/>
                  </a:schemeClr>
                </a:solidFill>
                <a:effectLst/>
                <a:latin typeface="Calibri" panose="020F0502020204030204" pitchFamily="34" charset="0"/>
                <a:ea typeface="Yu Mincho" panose="020B0400000000000000" pitchFamily="18" charset="-128"/>
                <a:cs typeface="Times New Roman" panose="02020603050405020304" pitchFamily="18" charset="0"/>
              </a:rPr>
              <a:t>“Ipocrita”</a:t>
            </a:r>
            <a:r>
              <a:rPr lang="it-IT" sz="1100" dirty="0">
                <a:solidFill>
                  <a:schemeClr val="accent4">
                    <a:lumMod val="50000"/>
                  </a:schemeClr>
                </a:solidFill>
                <a:effectLst/>
                <a:latin typeface="Calibri" panose="020F0502020204030204" pitchFamily="34" charset="0"/>
                <a:ea typeface="Yu Mincho" panose="020B0400000000000000" pitchFamily="18" charset="-128"/>
                <a:cs typeface="Times New Roman" panose="02020603050405020304" pitchFamily="18" charset="0"/>
              </a:rPr>
              <a:t> ci dice Gesù. Utilizza questa parola un po’ cattiva, sgridandoci, perché non è così che ci si deve comportare. Un buon cristiano, infatti, non è orgoglioso e non è nemmeno ipocrita. È importante imparare a valutare le nostre mancanze e debolezze per poter essere guardati dalla misericordia di Dio. Gesù ci invita a guardare prima di tutto dentro noi stessi, perché se abbiamo il bene dentro di noi, riusciremo a far notare agli altri uno sbaglio per aiutarli e non per giudicarli.</a:t>
            </a:r>
          </a:p>
        </p:txBody>
      </p:sp>
      <p:sp>
        <p:nvSpPr>
          <p:cNvPr id="17" name="Elaborazione 16">
            <a:extLst>
              <a:ext uri="{FF2B5EF4-FFF2-40B4-BE49-F238E27FC236}">
                <a16:creationId xmlns:a16="http://schemas.microsoft.com/office/drawing/2014/main" id="{A43EB581-6FAD-430F-90A4-A7AB47D3D541}"/>
              </a:ext>
            </a:extLst>
          </p:cNvPr>
          <p:cNvSpPr/>
          <p:nvPr/>
        </p:nvSpPr>
        <p:spPr>
          <a:xfrm>
            <a:off x="1068868" y="5131423"/>
            <a:ext cx="4624441" cy="478289"/>
          </a:xfrm>
          <a:prstGeom prst="flowChartProcess">
            <a:avLst/>
          </a:prstGeom>
          <a:gradFill>
            <a:gsLst>
              <a:gs pos="0">
                <a:srgbClr val="EBF89E"/>
              </a:gs>
              <a:gs pos="100000">
                <a:srgbClr val="FFFFFF"/>
              </a:gs>
            </a:gsLst>
          </a:gradFill>
          <a:ln>
            <a:solidFill>
              <a:srgbClr val="C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15000"/>
              </a:lnSpc>
            </a:pPr>
            <a:r>
              <a:rPr lang="it-IT" sz="1400" dirty="0">
                <a:solidFill>
                  <a:srgbClr val="FF0000"/>
                </a:solidFill>
                <a:effectLst/>
                <a:latin typeface="Calibri" panose="020F0502020204030204" pitchFamily="34" charset="0"/>
                <a:ea typeface="Yu Mincho" panose="020B0400000000000000" pitchFamily="18" charset="-128"/>
                <a:cs typeface="Times New Roman" panose="02020603050405020304" pitchFamily="18" charset="0"/>
              </a:rPr>
              <a:t>Gesù, aiutami a tirar fuori dai miei occhi le travi dell’orgoglio!</a:t>
            </a:r>
            <a:endParaRPr lang="it-IT" sz="1100" dirty="0">
              <a:solidFill>
                <a:srgbClr val="FF0000"/>
              </a:solidFill>
              <a:effectLst/>
              <a:latin typeface="Calibri" panose="020F0502020204030204" pitchFamily="34" charset="0"/>
              <a:ea typeface="Yu Mincho" panose="020B0400000000000000" pitchFamily="18" charset="-128"/>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7B2CEF23-CF64-46DC-A419-86E505E5164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13978" y="3159184"/>
            <a:ext cx="6172200" cy="5254085"/>
          </a:xfrm>
          <a:prstGeom prst="rect">
            <a:avLst/>
          </a:prstGeom>
        </p:spPr>
      </p:pic>
      <p:sp>
        <p:nvSpPr>
          <p:cNvPr id="22" name="Rettangolo 21">
            <a:extLst>
              <a:ext uri="{FF2B5EF4-FFF2-40B4-BE49-F238E27FC236}">
                <a16:creationId xmlns:a16="http://schemas.microsoft.com/office/drawing/2014/main" id="{8AF27840-5750-448B-8DA1-254176E82BC7}"/>
              </a:ext>
            </a:extLst>
          </p:cNvPr>
          <p:cNvSpPr/>
          <p:nvPr/>
        </p:nvSpPr>
        <p:spPr>
          <a:xfrm>
            <a:off x="342900" y="1061522"/>
            <a:ext cx="2005980" cy="14222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Picture 4">
            <a:extLst>
              <a:ext uri="{FF2B5EF4-FFF2-40B4-BE49-F238E27FC236}">
                <a16:creationId xmlns:a16="http://schemas.microsoft.com/office/drawing/2014/main" id="{130FE053-18D1-4056-A34D-A21BA63DF86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337220" y="862861"/>
            <a:ext cx="1257427" cy="1000135"/>
          </a:xfrm>
          <a:prstGeom prst="rect">
            <a:avLst/>
          </a:prstGeom>
          <a:noFill/>
        </p:spPr>
      </p:pic>
      <p:sp>
        <p:nvSpPr>
          <p:cNvPr id="21" name="Rettangolo 20">
            <a:extLst>
              <a:ext uri="{FF2B5EF4-FFF2-40B4-BE49-F238E27FC236}">
                <a16:creationId xmlns:a16="http://schemas.microsoft.com/office/drawing/2014/main" id="{0CEA3F86-129B-47B2-BE37-A2FB4286EBD9}"/>
              </a:ext>
            </a:extLst>
          </p:cNvPr>
          <p:cNvSpPr/>
          <p:nvPr/>
        </p:nvSpPr>
        <p:spPr>
          <a:xfrm>
            <a:off x="1768026" y="386106"/>
            <a:ext cx="4742088" cy="195364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solidFill>
                  <a:srgbClr val="FF0000"/>
                </a:solidFill>
              </a:rPr>
              <a:t>Colora il disegno e scrivi sotto alla lente di ingrandimento quelle sono le tue mancanze, i tuoi errori, ciò che pensi sia sbagliato in te. In questo modo stai utilizzando la lente di ingrandimento per vedere meglio le tue stesse mancanze, e una volta viste e comprese, impegnati a cercare di migliorare.</a:t>
            </a:r>
          </a:p>
        </p:txBody>
      </p:sp>
    </p:spTree>
    <p:extLst>
      <p:ext uri="{BB962C8B-B14F-4D97-AF65-F5344CB8AC3E}">
        <p14:creationId xmlns:p14="http://schemas.microsoft.com/office/powerpoint/2010/main" val="248783141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483</Words>
  <Application>Microsoft Office PowerPoint</Application>
  <PresentationFormat>Presentazione su schermo (4:3)</PresentationFormat>
  <Paragraphs>12</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Times New Roman</vt:lpstr>
      <vt:lpstr>Tema di Office</vt:lpstr>
      <vt:lpstr>“La pagliuzza e la trave”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“Pace a voi!”</dc:title>
  <dc:creator>Utente</dc:creator>
  <cp:lastModifiedBy>giada</cp:lastModifiedBy>
  <cp:revision>17</cp:revision>
  <dcterms:created xsi:type="dcterms:W3CDTF">2021-03-27T15:14:10Z</dcterms:created>
  <dcterms:modified xsi:type="dcterms:W3CDTF">2022-01-20T10:14:49Z</dcterms:modified>
</cp:coreProperties>
</file>